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05" r:id="rId5"/>
    <p:sldId id="306" r:id="rId6"/>
    <p:sldId id="308" r:id="rId7"/>
    <p:sldId id="309" r:id="rId8"/>
    <p:sldId id="291" r:id="rId9"/>
    <p:sldId id="307" r:id="rId10"/>
    <p:sldId id="259" r:id="rId11"/>
    <p:sldId id="260" r:id="rId12"/>
    <p:sldId id="276" r:id="rId13"/>
    <p:sldId id="298" r:id="rId14"/>
    <p:sldId id="304" r:id="rId15"/>
  </p:sldIdLst>
  <p:sldSz cx="10058400" cy="77724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3190" autoAdjust="0"/>
  </p:normalViewPr>
  <p:slideViewPr>
    <p:cSldViewPr>
      <p:cViewPr>
        <p:scale>
          <a:sx n="70" d="100"/>
          <a:sy n="70" d="100"/>
        </p:scale>
        <p:origin x="-792" y="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Incidence Distribution</a:t>
            </a:r>
            <a:endParaRPr lang="en-US" dirty="0"/>
          </a:p>
        </c:rich>
      </c:tx>
      <c:layout>
        <c:manualLayout>
          <c:xMode val="edge"/>
          <c:yMode val="edge"/>
          <c:x val="0.37098144107364939"/>
          <c:y val="2.709357609177513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28441958959675506"/>
          <c:y val="0.25977790094332576"/>
          <c:w val="0.71558041040324505"/>
          <c:h val="0.5510999778558018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Low</c:v>
                </c:pt>
                <c:pt idx="1">
                  <c:v>Normal</c:v>
                </c:pt>
                <c:pt idx="2">
                  <c:v>High</c:v>
                </c:pt>
                <c:pt idx="3">
                  <c:v>Urgent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37</c:v>
                </c:pt>
                <c:pt idx="2">
                  <c:v>244</c:v>
                </c:pt>
                <c:pt idx="3">
                  <c:v>70</c:v>
                </c:pt>
              </c:numCache>
            </c:numRef>
          </c:val>
        </c:ser>
        <c:shape val="cylinder"/>
        <c:axId val="110390272"/>
        <c:axId val="110400256"/>
        <c:axId val="0"/>
      </c:bar3DChart>
      <c:catAx>
        <c:axId val="1103902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0400256"/>
        <c:crosses val="autoZero"/>
        <c:auto val="1"/>
        <c:lblAlgn val="ctr"/>
        <c:lblOffset val="100"/>
      </c:catAx>
      <c:valAx>
        <c:axId val="110400256"/>
        <c:scaling>
          <c:orientation val="minMax"/>
          <c:max val="200"/>
          <c:min val="0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0390272"/>
        <c:crosses val="autoZero"/>
        <c:crossBetween val="between"/>
        <c:majorUnit val="100"/>
        <c:minorUnit val="1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EC82-A259-4CAF-9371-2F646375245F}" type="datetimeFigureOut">
              <a:rPr lang="en-IN" smtClean="0"/>
              <a:pPr/>
              <a:t>17-06-2022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5775" y="549275"/>
            <a:ext cx="354965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C89D-E374-4A95-8097-6EEC12836C8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9122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C89D-E374-4A95-8097-6EEC12836C8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3472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pjindalschoolpatratu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60248" y="914400"/>
            <a:ext cx="9369552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45940" y="2920773"/>
            <a:ext cx="321208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8684" y="2920773"/>
            <a:ext cx="13832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3387117"/>
            <a:ext cx="29799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9966" y="3387117"/>
            <a:ext cx="16318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4358" y="6457968"/>
            <a:ext cx="1838308" cy="473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5"/>
              </a:lnSpc>
              <a:spcBef>
                <a:spcPts val="89"/>
              </a:spcBef>
            </a:pPr>
            <a:r>
              <a:rPr lang="en-US" sz="1600" dirty="0" smtClean="0">
                <a:latin typeface="Calibri"/>
                <a:cs typeface="Calibri"/>
              </a:rPr>
              <a:t>O P JINDAL SCHOOL</a:t>
            </a:r>
            <a:endParaRPr lang="en-US" sz="1600" dirty="0" smtClean="0">
              <a:latin typeface="Calibri"/>
              <a:cs typeface="Calibri"/>
            </a:endParaRPr>
          </a:p>
          <a:p>
            <a:pPr marL="12700">
              <a:lnSpc>
                <a:spcPts val="1785"/>
              </a:lnSpc>
              <a:spcBef>
                <a:spcPts val="89"/>
              </a:spcBef>
            </a:pP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       </a:t>
            </a:r>
            <a:r>
              <a:rPr lang="en-US" sz="1600" dirty="0" smtClean="0">
                <a:latin typeface="Calibri"/>
                <a:cs typeface="Calibri"/>
              </a:rPr>
              <a:t>  PATRATU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940" y="2362200"/>
            <a:ext cx="845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School fees Online Payment - OPJS Website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100902" y="6100778"/>
            <a:ext cx="2143140" cy="9286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scho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092" y="5769694"/>
            <a:ext cx="1863329" cy="131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33400" y="914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</a:t>
            </a:r>
            <a:r>
              <a:rPr lang="en-US" dirty="0" smtClean="0"/>
              <a:t>submission concerned student detail appears. Select payment category </a:t>
            </a:r>
            <a:r>
              <a:rPr lang="en-US" dirty="0"/>
              <a:t>and </a:t>
            </a:r>
            <a:r>
              <a:rPr lang="en-US" dirty="0" smtClean="0"/>
              <a:t>other details like “Name, Date of birth/Incorporation, Mobile Number, E-Mail ID along with text as shown in screen. Remarks field is optional. If required can be filled as per user choice.</a:t>
            </a:r>
            <a:endParaRPr lang="en-US" dirty="0"/>
          </a:p>
        </p:txBody>
      </p:sp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eft Arrow 15"/>
          <p:cNvSpPr>
            <a:spLocks noChangeArrowheads="1"/>
          </p:cNvSpPr>
          <p:nvPr/>
        </p:nvSpPr>
        <p:spPr bwMode="auto">
          <a:xfrm flipH="1">
            <a:off x="3024757" y="4724400"/>
            <a:ext cx="1418088" cy="3810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4967" y="457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</a:t>
            </a:r>
            <a:r>
              <a:rPr lang="en-US" dirty="0" smtClean="0"/>
              <a:t>filling all the details click on “Submit” button to proceed.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878478" y="525271"/>
            <a:ext cx="1055648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5310" y="505471"/>
            <a:ext cx="849496" cy="5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3786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</a:t>
            </a:r>
            <a:r>
              <a:rPr lang="en-US" smtClean="0"/>
              <a:t>submission student details </a:t>
            </a:r>
            <a:r>
              <a:rPr lang="en-US" dirty="0" smtClean="0"/>
              <a:t>will appears for final confirmation. After verifying all the details filled click on confirm button to proceed.</a:t>
            </a:r>
            <a:endParaRPr lang="en-US" dirty="0"/>
          </a:p>
        </p:txBody>
      </p:sp>
      <p:pic>
        <p:nvPicPr>
          <p:cNvPr id="819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15"/>
          <p:cNvSpPr>
            <a:spLocks noChangeArrowheads="1"/>
          </p:cNvSpPr>
          <p:nvPr/>
        </p:nvSpPr>
        <p:spPr bwMode="auto">
          <a:xfrm flipH="1">
            <a:off x="2697258" y="5715000"/>
            <a:ext cx="1418088" cy="3810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8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/>
          <p:nvPr/>
        </p:nvSpPr>
        <p:spPr>
          <a:xfrm>
            <a:off x="926592" y="1722120"/>
            <a:ext cx="0" cy="3349752"/>
          </a:xfrm>
          <a:custGeom>
            <a:avLst/>
            <a:gdLst/>
            <a:ahLst/>
            <a:cxnLst/>
            <a:rect l="l" t="t" r="r" b="b"/>
            <a:pathLst>
              <a:path h="3349752">
                <a:moveTo>
                  <a:pt x="0" y="0"/>
                </a:moveTo>
                <a:lnTo>
                  <a:pt x="0" y="3349752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56192" y="1722120"/>
            <a:ext cx="0" cy="3349752"/>
          </a:xfrm>
          <a:custGeom>
            <a:avLst/>
            <a:gdLst/>
            <a:ahLst/>
            <a:cxnLst/>
            <a:rect l="l" t="t" r="r" b="b"/>
            <a:pathLst>
              <a:path h="3349752">
                <a:moveTo>
                  <a:pt x="0" y="0"/>
                </a:moveTo>
                <a:lnTo>
                  <a:pt x="0" y="3349752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57784" y="1398954"/>
            <a:ext cx="859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</a:t>
            </a:r>
            <a:r>
              <a:rPr lang="en-US" dirty="0" smtClean="0"/>
              <a:t>confirmation new window opens for selection of user </a:t>
            </a:r>
            <a:r>
              <a:rPr lang="en-US" dirty="0"/>
              <a:t>choice of payment </a:t>
            </a:r>
            <a:r>
              <a:rPr lang="en-US" dirty="0" smtClean="0"/>
              <a:t>as </a:t>
            </a:r>
            <a:r>
              <a:rPr lang="en-US" dirty="0"/>
              <a:t>net banking, debit card, credit card etc. as </a:t>
            </a:r>
            <a:r>
              <a:rPr lang="en-US" dirty="0" smtClean="0"/>
              <a:t>shown below. As per user choice new screen will appear for final payment with concerned options.</a:t>
            </a:r>
            <a:endParaRPr lang="en-US" dirty="0"/>
          </a:p>
        </p:txBody>
      </p:sp>
      <p:pic>
        <p:nvPicPr>
          <p:cNvPr id="921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8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60248" y="914400"/>
            <a:ext cx="9369552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45940" y="2920773"/>
            <a:ext cx="321208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8684" y="2920773"/>
            <a:ext cx="138328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3387117"/>
            <a:ext cx="29799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9966" y="3387117"/>
            <a:ext cx="16318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754" y="2886068"/>
            <a:ext cx="547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</a:t>
            </a:r>
            <a:endParaRPr lang="en-US" sz="4000" dirty="0"/>
          </a:p>
        </p:txBody>
      </p:sp>
      <p:sp>
        <p:nvSpPr>
          <p:cNvPr id="10" name="object 2"/>
          <p:cNvSpPr txBox="1"/>
          <p:nvPr/>
        </p:nvSpPr>
        <p:spPr>
          <a:xfrm>
            <a:off x="814358" y="6457968"/>
            <a:ext cx="1838308" cy="473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5"/>
              </a:lnSpc>
              <a:spcBef>
                <a:spcPts val="89"/>
              </a:spcBef>
            </a:pPr>
            <a:r>
              <a:rPr lang="en-US" sz="1600" dirty="0" smtClean="0">
                <a:latin typeface="Calibri"/>
                <a:cs typeface="Calibri"/>
              </a:rPr>
              <a:t>O P JINDAL SCHOOL</a:t>
            </a:r>
            <a:endParaRPr lang="en-US" sz="1600" dirty="0" smtClean="0">
              <a:latin typeface="Calibri"/>
              <a:cs typeface="Calibri"/>
            </a:endParaRPr>
          </a:p>
          <a:p>
            <a:pPr marL="12700">
              <a:lnSpc>
                <a:spcPts val="1785"/>
              </a:lnSpc>
              <a:spcBef>
                <a:spcPts val="89"/>
              </a:spcBef>
            </a:pP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       </a:t>
            </a:r>
            <a:r>
              <a:rPr lang="en-US" sz="1600" dirty="0" smtClean="0">
                <a:latin typeface="Calibri"/>
                <a:cs typeface="Calibri"/>
              </a:rPr>
              <a:t>  PATRATU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0902" y="6100778"/>
            <a:ext cx="2143140" cy="9286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scho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8092" y="5769694"/>
            <a:ext cx="1863329" cy="1318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710184" y="2447544"/>
            <a:ext cx="2520695" cy="371855"/>
          </a:xfrm>
          <a:custGeom>
            <a:avLst/>
            <a:gdLst/>
            <a:ahLst/>
            <a:cxnLst/>
            <a:rect l="l" t="t" r="r" b="b"/>
            <a:pathLst>
              <a:path w="2520695" h="371855">
                <a:moveTo>
                  <a:pt x="0" y="371855"/>
                </a:moveTo>
                <a:lnTo>
                  <a:pt x="2520695" y="371855"/>
                </a:lnTo>
                <a:lnTo>
                  <a:pt x="2520695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30879" y="2447544"/>
            <a:ext cx="1328928" cy="371855"/>
          </a:xfrm>
          <a:custGeom>
            <a:avLst/>
            <a:gdLst/>
            <a:ahLst/>
            <a:cxnLst/>
            <a:rect l="l" t="t" r="r" b="b"/>
            <a:pathLst>
              <a:path w="1328927" h="371855">
                <a:moveTo>
                  <a:pt x="0" y="371855"/>
                </a:moveTo>
                <a:lnTo>
                  <a:pt x="1328928" y="371855"/>
                </a:lnTo>
                <a:lnTo>
                  <a:pt x="1328928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59808" y="2447544"/>
            <a:ext cx="1551432" cy="371855"/>
          </a:xfrm>
          <a:custGeom>
            <a:avLst/>
            <a:gdLst/>
            <a:ahLst/>
            <a:cxnLst/>
            <a:rect l="l" t="t" r="r" b="b"/>
            <a:pathLst>
              <a:path w="1551432" h="371855">
                <a:moveTo>
                  <a:pt x="0" y="371855"/>
                </a:moveTo>
                <a:lnTo>
                  <a:pt x="1551432" y="371855"/>
                </a:lnTo>
                <a:lnTo>
                  <a:pt x="1551432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11240" y="2447544"/>
            <a:ext cx="1624584" cy="371855"/>
          </a:xfrm>
          <a:custGeom>
            <a:avLst/>
            <a:gdLst/>
            <a:ahLst/>
            <a:cxnLst/>
            <a:rect l="l" t="t" r="r" b="b"/>
            <a:pathLst>
              <a:path w="1624584" h="371855">
                <a:moveTo>
                  <a:pt x="0" y="371855"/>
                </a:moveTo>
                <a:lnTo>
                  <a:pt x="1624584" y="371855"/>
                </a:lnTo>
                <a:lnTo>
                  <a:pt x="162458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35824" y="2447544"/>
            <a:ext cx="1685544" cy="371855"/>
          </a:xfrm>
          <a:custGeom>
            <a:avLst/>
            <a:gdLst/>
            <a:ahLst/>
            <a:cxnLst/>
            <a:rect l="l" t="t" r="r" b="b"/>
            <a:pathLst>
              <a:path w="1685544" h="371855">
                <a:moveTo>
                  <a:pt x="0" y="371855"/>
                </a:moveTo>
                <a:lnTo>
                  <a:pt x="1685544" y="371855"/>
                </a:lnTo>
                <a:lnTo>
                  <a:pt x="168554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0184" y="2819400"/>
            <a:ext cx="2520695" cy="368808"/>
          </a:xfrm>
          <a:custGeom>
            <a:avLst/>
            <a:gdLst/>
            <a:ahLst/>
            <a:cxnLst/>
            <a:rect l="l" t="t" r="r" b="b"/>
            <a:pathLst>
              <a:path w="2520695" h="368808">
                <a:moveTo>
                  <a:pt x="0" y="368808"/>
                </a:moveTo>
                <a:lnTo>
                  <a:pt x="2520695" y="368808"/>
                </a:lnTo>
                <a:lnTo>
                  <a:pt x="252069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0879" y="2819400"/>
            <a:ext cx="1328928" cy="368808"/>
          </a:xfrm>
          <a:custGeom>
            <a:avLst/>
            <a:gdLst/>
            <a:ahLst/>
            <a:cxnLst/>
            <a:rect l="l" t="t" r="r" b="b"/>
            <a:pathLst>
              <a:path w="1328927" h="368808">
                <a:moveTo>
                  <a:pt x="0" y="368808"/>
                </a:moveTo>
                <a:lnTo>
                  <a:pt x="1328928" y="368808"/>
                </a:lnTo>
                <a:lnTo>
                  <a:pt x="132892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59808" y="2819400"/>
            <a:ext cx="1551432" cy="368808"/>
          </a:xfrm>
          <a:custGeom>
            <a:avLst/>
            <a:gdLst/>
            <a:ahLst/>
            <a:cxnLst/>
            <a:rect l="l" t="t" r="r" b="b"/>
            <a:pathLst>
              <a:path w="1551432" h="368808">
                <a:moveTo>
                  <a:pt x="0" y="368808"/>
                </a:moveTo>
                <a:lnTo>
                  <a:pt x="1551432" y="368808"/>
                </a:lnTo>
                <a:lnTo>
                  <a:pt x="155143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11240" y="2819400"/>
            <a:ext cx="1624584" cy="368808"/>
          </a:xfrm>
          <a:custGeom>
            <a:avLst/>
            <a:gdLst/>
            <a:ahLst/>
            <a:cxnLst/>
            <a:rect l="l" t="t" r="r" b="b"/>
            <a:pathLst>
              <a:path w="1624584" h="368808">
                <a:moveTo>
                  <a:pt x="0" y="368808"/>
                </a:moveTo>
                <a:lnTo>
                  <a:pt x="1624584" y="368808"/>
                </a:lnTo>
                <a:lnTo>
                  <a:pt x="162458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35824" y="2819400"/>
            <a:ext cx="1685544" cy="368808"/>
          </a:xfrm>
          <a:custGeom>
            <a:avLst/>
            <a:gdLst/>
            <a:ahLst/>
            <a:cxnLst/>
            <a:rect l="l" t="t" r="r" b="b"/>
            <a:pathLst>
              <a:path w="1685544" h="368808">
                <a:moveTo>
                  <a:pt x="0" y="368808"/>
                </a:moveTo>
                <a:lnTo>
                  <a:pt x="1685544" y="368808"/>
                </a:lnTo>
                <a:lnTo>
                  <a:pt x="168554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4088" y="2819400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2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4088" y="3188207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1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0184" y="3560064"/>
            <a:ext cx="2520695" cy="371855"/>
          </a:xfrm>
          <a:custGeom>
            <a:avLst/>
            <a:gdLst/>
            <a:ahLst/>
            <a:cxnLst/>
            <a:rect l="l" t="t" r="r" b="b"/>
            <a:pathLst>
              <a:path w="2520695" h="371855">
                <a:moveTo>
                  <a:pt x="0" y="371855"/>
                </a:moveTo>
                <a:lnTo>
                  <a:pt x="2520695" y="371855"/>
                </a:lnTo>
                <a:lnTo>
                  <a:pt x="2520695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30879" y="3560064"/>
            <a:ext cx="1328928" cy="371855"/>
          </a:xfrm>
          <a:custGeom>
            <a:avLst/>
            <a:gdLst/>
            <a:ahLst/>
            <a:cxnLst/>
            <a:rect l="l" t="t" r="r" b="b"/>
            <a:pathLst>
              <a:path w="1328927" h="371855">
                <a:moveTo>
                  <a:pt x="0" y="371855"/>
                </a:moveTo>
                <a:lnTo>
                  <a:pt x="1328928" y="371855"/>
                </a:lnTo>
                <a:lnTo>
                  <a:pt x="1328928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59808" y="3560064"/>
            <a:ext cx="1551432" cy="371855"/>
          </a:xfrm>
          <a:custGeom>
            <a:avLst/>
            <a:gdLst/>
            <a:ahLst/>
            <a:cxnLst/>
            <a:rect l="l" t="t" r="r" b="b"/>
            <a:pathLst>
              <a:path w="1551432" h="371855">
                <a:moveTo>
                  <a:pt x="0" y="371855"/>
                </a:moveTo>
                <a:lnTo>
                  <a:pt x="1551432" y="371855"/>
                </a:lnTo>
                <a:lnTo>
                  <a:pt x="1551432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11240" y="3560064"/>
            <a:ext cx="1624584" cy="371855"/>
          </a:xfrm>
          <a:custGeom>
            <a:avLst/>
            <a:gdLst/>
            <a:ahLst/>
            <a:cxnLst/>
            <a:rect l="l" t="t" r="r" b="b"/>
            <a:pathLst>
              <a:path w="1624584" h="371855">
                <a:moveTo>
                  <a:pt x="0" y="371855"/>
                </a:moveTo>
                <a:lnTo>
                  <a:pt x="1624584" y="371855"/>
                </a:lnTo>
                <a:lnTo>
                  <a:pt x="162458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35824" y="3560064"/>
            <a:ext cx="1685544" cy="371855"/>
          </a:xfrm>
          <a:custGeom>
            <a:avLst/>
            <a:gdLst/>
            <a:ahLst/>
            <a:cxnLst/>
            <a:rect l="l" t="t" r="r" b="b"/>
            <a:pathLst>
              <a:path w="1685544" h="371855">
                <a:moveTo>
                  <a:pt x="0" y="371855"/>
                </a:moveTo>
                <a:lnTo>
                  <a:pt x="1685544" y="371855"/>
                </a:lnTo>
                <a:lnTo>
                  <a:pt x="168554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4088" y="3560064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2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4088" y="3931920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1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0184" y="4300728"/>
            <a:ext cx="2520695" cy="371856"/>
          </a:xfrm>
          <a:custGeom>
            <a:avLst/>
            <a:gdLst/>
            <a:ahLst/>
            <a:cxnLst/>
            <a:rect l="l" t="t" r="r" b="b"/>
            <a:pathLst>
              <a:path w="2520695" h="371855">
                <a:moveTo>
                  <a:pt x="0" y="371856"/>
                </a:moveTo>
                <a:lnTo>
                  <a:pt x="2520695" y="371856"/>
                </a:lnTo>
                <a:lnTo>
                  <a:pt x="2520695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30879" y="4300728"/>
            <a:ext cx="1328928" cy="371856"/>
          </a:xfrm>
          <a:custGeom>
            <a:avLst/>
            <a:gdLst/>
            <a:ahLst/>
            <a:cxnLst/>
            <a:rect l="l" t="t" r="r" b="b"/>
            <a:pathLst>
              <a:path w="1328927" h="371855">
                <a:moveTo>
                  <a:pt x="0" y="371856"/>
                </a:moveTo>
                <a:lnTo>
                  <a:pt x="1328928" y="371856"/>
                </a:lnTo>
                <a:lnTo>
                  <a:pt x="1328928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59808" y="4300728"/>
            <a:ext cx="1551432" cy="371856"/>
          </a:xfrm>
          <a:custGeom>
            <a:avLst/>
            <a:gdLst/>
            <a:ahLst/>
            <a:cxnLst/>
            <a:rect l="l" t="t" r="r" b="b"/>
            <a:pathLst>
              <a:path w="1551432" h="371855">
                <a:moveTo>
                  <a:pt x="0" y="371856"/>
                </a:moveTo>
                <a:lnTo>
                  <a:pt x="1551432" y="371856"/>
                </a:lnTo>
                <a:lnTo>
                  <a:pt x="1551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11240" y="4300728"/>
            <a:ext cx="1624584" cy="371856"/>
          </a:xfrm>
          <a:custGeom>
            <a:avLst/>
            <a:gdLst/>
            <a:ahLst/>
            <a:cxnLst/>
            <a:rect l="l" t="t" r="r" b="b"/>
            <a:pathLst>
              <a:path w="1624584" h="371855">
                <a:moveTo>
                  <a:pt x="0" y="371856"/>
                </a:moveTo>
                <a:lnTo>
                  <a:pt x="1624584" y="371856"/>
                </a:lnTo>
                <a:lnTo>
                  <a:pt x="162458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35824" y="4300728"/>
            <a:ext cx="1685544" cy="371856"/>
          </a:xfrm>
          <a:custGeom>
            <a:avLst/>
            <a:gdLst/>
            <a:ahLst/>
            <a:cxnLst/>
            <a:rect l="l" t="t" r="r" b="b"/>
            <a:pathLst>
              <a:path w="1685544" h="371855">
                <a:moveTo>
                  <a:pt x="0" y="371856"/>
                </a:moveTo>
                <a:lnTo>
                  <a:pt x="1685544" y="371856"/>
                </a:lnTo>
                <a:lnTo>
                  <a:pt x="16855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4088" y="4300728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1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0184" y="2441448"/>
            <a:ext cx="0" cy="2237232"/>
          </a:xfrm>
          <a:custGeom>
            <a:avLst/>
            <a:gdLst/>
            <a:ahLst/>
            <a:cxnLst/>
            <a:rect l="l" t="t" r="r" b="b"/>
            <a:pathLst>
              <a:path h="2237231">
                <a:moveTo>
                  <a:pt x="0" y="0"/>
                </a:moveTo>
                <a:lnTo>
                  <a:pt x="0" y="2237232"/>
                </a:lnTo>
              </a:path>
            </a:pathLst>
          </a:custGeom>
          <a:ln w="13462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421368" y="2441448"/>
            <a:ext cx="0" cy="2237232"/>
          </a:xfrm>
          <a:custGeom>
            <a:avLst/>
            <a:gdLst/>
            <a:ahLst/>
            <a:cxnLst/>
            <a:rect l="l" t="t" r="r" b="b"/>
            <a:pathLst>
              <a:path h="2237231">
                <a:moveTo>
                  <a:pt x="0" y="0"/>
                </a:moveTo>
                <a:lnTo>
                  <a:pt x="0" y="2237232"/>
                </a:lnTo>
              </a:path>
            </a:pathLst>
          </a:custGeom>
          <a:ln w="13462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4088" y="2447544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1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4088" y="4672584"/>
            <a:ext cx="8723376" cy="0"/>
          </a:xfrm>
          <a:custGeom>
            <a:avLst/>
            <a:gdLst/>
            <a:ahLst/>
            <a:cxnLst/>
            <a:rect l="l" t="t" r="r" b="b"/>
            <a:pathLst>
              <a:path w="8723376">
                <a:moveTo>
                  <a:pt x="0" y="0"/>
                </a:moveTo>
                <a:lnTo>
                  <a:pt x="8723376" y="0"/>
                </a:lnTo>
              </a:path>
            </a:pathLst>
          </a:custGeom>
          <a:ln w="13462">
            <a:solidFill>
              <a:srgbClr val="4AAB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3336" y="5181600"/>
            <a:ext cx="1609344" cy="371856"/>
          </a:xfrm>
          <a:custGeom>
            <a:avLst/>
            <a:gdLst/>
            <a:ahLst/>
            <a:cxnLst/>
            <a:rect l="l" t="t" r="r" b="b"/>
            <a:pathLst>
              <a:path w="1609344" h="371855">
                <a:moveTo>
                  <a:pt x="0" y="371856"/>
                </a:moveTo>
                <a:lnTo>
                  <a:pt x="1609344" y="371856"/>
                </a:lnTo>
                <a:lnTo>
                  <a:pt x="16093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2680" y="5181600"/>
            <a:ext cx="911352" cy="371856"/>
          </a:xfrm>
          <a:custGeom>
            <a:avLst/>
            <a:gdLst/>
            <a:ahLst/>
            <a:cxnLst/>
            <a:rect l="l" t="t" r="r" b="b"/>
            <a:pathLst>
              <a:path w="911352" h="371855">
                <a:moveTo>
                  <a:pt x="0" y="371856"/>
                </a:moveTo>
                <a:lnTo>
                  <a:pt x="911352" y="371856"/>
                </a:lnTo>
                <a:lnTo>
                  <a:pt x="91135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3336" y="5553456"/>
            <a:ext cx="1609344" cy="371856"/>
          </a:xfrm>
          <a:custGeom>
            <a:avLst/>
            <a:gdLst/>
            <a:ahLst/>
            <a:cxnLst/>
            <a:rect l="l" t="t" r="r" b="b"/>
            <a:pathLst>
              <a:path w="1609344" h="371855">
                <a:moveTo>
                  <a:pt x="0" y="371856"/>
                </a:moveTo>
                <a:lnTo>
                  <a:pt x="1609344" y="371856"/>
                </a:lnTo>
                <a:lnTo>
                  <a:pt x="16093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2680" y="5553456"/>
            <a:ext cx="911352" cy="371856"/>
          </a:xfrm>
          <a:custGeom>
            <a:avLst/>
            <a:gdLst/>
            <a:ahLst/>
            <a:cxnLst/>
            <a:rect l="l" t="t" r="r" b="b"/>
            <a:pathLst>
              <a:path w="911352" h="371855">
                <a:moveTo>
                  <a:pt x="0" y="371856"/>
                </a:moveTo>
                <a:lnTo>
                  <a:pt x="911352" y="371856"/>
                </a:lnTo>
                <a:lnTo>
                  <a:pt x="91135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3336" y="5925312"/>
            <a:ext cx="1609344" cy="368807"/>
          </a:xfrm>
          <a:custGeom>
            <a:avLst/>
            <a:gdLst/>
            <a:ahLst/>
            <a:cxnLst/>
            <a:rect l="l" t="t" r="r" b="b"/>
            <a:pathLst>
              <a:path w="1609344" h="368808">
                <a:moveTo>
                  <a:pt x="0" y="368807"/>
                </a:moveTo>
                <a:lnTo>
                  <a:pt x="1609344" y="368807"/>
                </a:lnTo>
                <a:lnTo>
                  <a:pt x="1609344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92680" y="5925312"/>
            <a:ext cx="911352" cy="368807"/>
          </a:xfrm>
          <a:custGeom>
            <a:avLst/>
            <a:gdLst/>
            <a:ahLst/>
            <a:cxnLst/>
            <a:rect l="l" t="t" r="r" b="b"/>
            <a:pathLst>
              <a:path w="911352" h="368808">
                <a:moveTo>
                  <a:pt x="0" y="368807"/>
                </a:moveTo>
                <a:lnTo>
                  <a:pt x="911352" y="368807"/>
                </a:lnTo>
                <a:lnTo>
                  <a:pt x="91135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336" y="6294120"/>
            <a:ext cx="1609344" cy="371856"/>
          </a:xfrm>
          <a:custGeom>
            <a:avLst/>
            <a:gdLst/>
            <a:ahLst/>
            <a:cxnLst/>
            <a:rect l="l" t="t" r="r" b="b"/>
            <a:pathLst>
              <a:path w="1609344" h="371855">
                <a:moveTo>
                  <a:pt x="0" y="371855"/>
                </a:moveTo>
                <a:lnTo>
                  <a:pt x="1609344" y="371855"/>
                </a:lnTo>
                <a:lnTo>
                  <a:pt x="160934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92680" y="6294120"/>
            <a:ext cx="911352" cy="371856"/>
          </a:xfrm>
          <a:custGeom>
            <a:avLst/>
            <a:gdLst/>
            <a:ahLst/>
            <a:cxnLst/>
            <a:rect l="l" t="t" r="r" b="b"/>
            <a:pathLst>
              <a:path w="911352" h="371855">
                <a:moveTo>
                  <a:pt x="0" y="371855"/>
                </a:moveTo>
                <a:lnTo>
                  <a:pt x="911352" y="371855"/>
                </a:lnTo>
                <a:lnTo>
                  <a:pt x="911352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CFD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336" y="6665976"/>
            <a:ext cx="1609344" cy="371856"/>
          </a:xfrm>
          <a:custGeom>
            <a:avLst/>
            <a:gdLst/>
            <a:ahLst/>
            <a:cxnLst/>
            <a:rect l="l" t="t" r="r" b="b"/>
            <a:pathLst>
              <a:path w="1609344" h="371855">
                <a:moveTo>
                  <a:pt x="0" y="371856"/>
                </a:moveTo>
                <a:lnTo>
                  <a:pt x="1609344" y="371856"/>
                </a:lnTo>
                <a:lnTo>
                  <a:pt x="16093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92680" y="6665976"/>
            <a:ext cx="911352" cy="371856"/>
          </a:xfrm>
          <a:custGeom>
            <a:avLst/>
            <a:gdLst/>
            <a:ahLst/>
            <a:cxnLst/>
            <a:rect l="l" t="t" r="r" b="b"/>
            <a:pathLst>
              <a:path w="911352" h="371855">
                <a:moveTo>
                  <a:pt x="0" y="371856"/>
                </a:moveTo>
                <a:lnTo>
                  <a:pt x="911352" y="371856"/>
                </a:lnTo>
                <a:lnTo>
                  <a:pt x="91135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91156" y="5175504"/>
            <a:ext cx="0" cy="1868423"/>
          </a:xfrm>
          <a:custGeom>
            <a:avLst/>
            <a:gdLst/>
            <a:ahLst/>
            <a:cxnLst/>
            <a:rect l="l" t="t" r="r" b="b"/>
            <a:pathLst>
              <a:path h="1868424">
                <a:moveTo>
                  <a:pt x="0" y="0"/>
                </a:moveTo>
                <a:lnTo>
                  <a:pt x="0" y="1868424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7240" y="5553456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37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7240" y="5925312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7240" y="6295644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7240" y="6665976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336" y="5175504"/>
            <a:ext cx="0" cy="1868423"/>
          </a:xfrm>
          <a:custGeom>
            <a:avLst/>
            <a:gdLst/>
            <a:ahLst/>
            <a:cxnLst/>
            <a:rect l="l" t="t" r="r" b="b"/>
            <a:pathLst>
              <a:path h="1868424">
                <a:moveTo>
                  <a:pt x="0" y="0"/>
                </a:moveTo>
                <a:lnTo>
                  <a:pt x="0" y="1868424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02507" y="5175504"/>
            <a:ext cx="0" cy="1868423"/>
          </a:xfrm>
          <a:custGeom>
            <a:avLst/>
            <a:gdLst/>
            <a:ahLst/>
            <a:cxnLst/>
            <a:rect l="l" t="t" r="r" b="b"/>
            <a:pathLst>
              <a:path h="1868424">
                <a:moveTo>
                  <a:pt x="0" y="0"/>
                </a:moveTo>
                <a:lnTo>
                  <a:pt x="0" y="1868424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7240" y="5183124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240" y="7037832"/>
            <a:ext cx="2532888" cy="0"/>
          </a:xfrm>
          <a:custGeom>
            <a:avLst/>
            <a:gdLst/>
            <a:ahLst/>
            <a:cxnLst/>
            <a:rect l="l" t="t" r="r" b="b"/>
            <a:pathLst>
              <a:path w="2532888">
                <a:moveTo>
                  <a:pt x="0" y="0"/>
                </a:moveTo>
                <a:lnTo>
                  <a:pt x="2532888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3568" y="1045748"/>
            <a:ext cx="6972632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0"/>
              </a:lnSpc>
              <a:spcBef>
                <a:spcPts val="229"/>
              </a:spcBef>
            </a:pPr>
            <a:r>
              <a:rPr sz="5400" spc="0" baseline="1861" dirty="0" smtClean="0">
                <a:latin typeface="Calibri"/>
                <a:cs typeface="Calibri"/>
              </a:rPr>
              <a:t>I</a:t>
            </a:r>
            <a:r>
              <a:rPr sz="5400" spc="9" baseline="1861" dirty="0" smtClean="0">
                <a:latin typeface="Calibri"/>
                <a:cs typeface="Calibri"/>
              </a:rPr>
              <a:t>ss</a:t>
            </a:r>
            <a:r>
              <a:rPr sz="5400" spc="0" baseline="1861" dirty="0" smtClean="0">
                <a:latin typeface="Calibri"/>
                <a:cs typeface="Calibri"/>
              </a:rPr>
              <a:t>ue</a:t>
            </a:r>
            <a:r>
              <a:rPr sz="5400" spc="-80" baseline="1861" dirty="0" smtClean="0">
                <a:latin typeface="Calibri"/>
                <a:cs typeface="Calibri"/>
              </a:rPr>
              <a:t> </a:t>
            </a:r>
            <a:r>
              <a:rPr sz="5400" spc="-264" baseline="1861" dirty="0" smtClean="0">
                <a:latin typeface="Calibri"/>
                <a:cs typeface="Calibri"/>
              </a:rPr>
              <a:t>T</a:t>
            </a:r>
            <a:r>
              <a:rPr sz="5400" spc="-89" baseline="1861" dirty="0" smtClean="0">
                <a:latin typeface="Calibri"/>
                <a:cs typeface="Calibri"/>
              </a:rPr>
              <a:t>r</a:t>
            </a:r>
            <a:r>
              <a:rPr sz="5400" spc="4" baseline="1861" dirty="0" smtClean="0">
                <a:latin typeface="Calibri"/>
                <a:cs typeface="Calibri"/>
              </a:rPr>
              <a:t>a</a:t>
            </a:r>
            <a:r>
              <a:rPr sz="5400" spc="-9" baseline="1861" dirty="0" smtClean="0">
                <a:latin typeface="Calibri"/>
                <a:cs typeface="Calibri"/>
              </a:rPr>
              <a:t>c</a:t>
            </a:r>
            <a:r>
              <a:rPr sz="5400" spc="-150" baseline="1861" dirty="0" smtClean="0">
                <a:latin typeface="Calibri"/>
                <a:cs typeface="Calibri"/>
              </a:rPr>
              <a:t>k</a:t>
            </a:r>
            <a:r>
              <a:rPr sz="5400" spc="0" baseline="1861" dirty="0" smtClean="0">
                <a:latin typeface="Calibri"/>
                <a:cs typeface="Calibri"/>
              </a:rPr>
              <a:t>e</a:t>
            </a:r>
            <a:r>
              <a:rPr sz="5400" spc="-4" baseline="1861" dirty="0" smtClean="0">
                <a:latin typeface="Calibri"/>
                <a:cs typeface="Calibri"/>
              </a:rPr>
              <a:t>r</a:t>
            </a:r>
            <a:r>
              <a:rPr sz="5400" spc="0" baseline="1861" dirty="0" smtClean="0">
                <a:latin typeface="Calibri"/>
                <a:cs typeface="Calibri"/>
              </a:rPr>
              <a:t>-</a:t>
            </a:r>
            <a:r>
              <a:rPr lang="en-IN" sz="5400" spc="0" baseline="1861" dirty="0" smtClean="0">
                <a:latin typeface="Calibri"/>
                <a:cs typeface="Calibri"/>
              </a:rPr>
              <a:t> Infrastructure Patratu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184" y="1997019"/>
            <a:ext cx="13793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ci</a:t>
            </a:r>
            <a:r>
              <a:rPr sz="2400" spc="4" dirty="0" smtClean="0">
                <a:latin typeface="Arial"/>
                <a:cs typeface="Arial"/>
              </a:rPr>
              <a:t>den</a:t>
            </a:r>
            <a:r>
              <a:rPr sz="2400" spc="0" dirty="0" smtClean="0">
                <a:latin typeface="Arial"/>
                <a:cs typeface="Arial"/>
              </a:rPr>
              <a:t>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8486" y="1997019"/>
            <a:ext cx="9876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epo</a:t>
            </a: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028" y="4819070"/>
            <a:ext cx="25883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al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olu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4" dirty="0" smtClean="0">
                <a:latin typeface="Arial"/>
                <a:cs typeface="Arial"/>
              </a:rPr>
              <a:t>io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Br</a:t>
            </a:r>
            <a:r>
              <a:rPr sz="1800" spc="4" dirty="0" smtClean="0">
                <a:latin typeface="Arial"/>
                <a:cs typeface="Arial"/>
              </a:rPr>
              <a:t>ea</a:t>
            </a:r>
            <a:r>
              <a:rPr sz="1800" spc="25" dirty="0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4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336" y="5183124"/>
            <a:ext cx="1607819" cy="370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391">
              <a:lnSpc>
                <a:spcPct val="101725"/>
              </a:lnSpc>
              <a:spcBef>
                <a:spcPts val="315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1155" y="5183124"/>
            <a:ext cx="911351" cy="370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6220">
              <a:lnSpc>
                <a:spcPct val="101725"/>
              </a:lnSpc>
              <a:spcBef>
                <a:spcPts val="315"/>
              </a:spcBef>
            </a:pP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3336" y="5553456"/>
            <a:ext cx="1607819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391">
              <a:lnSpc>
                <a:spcPct val="101725"/>
              </a:lnSpc>
              <a:spcBef>
                <a:spcPts val="325"/>
              </a:spcBef>
            </a:pPr>
            <a:r>
              <a:rPr sz="1800" spc="0" dirty="0" smtClean="0">
                <a:latin typeface="Calibri"/>
                <a:cs typeface="Calibri"/>
              </a:rPr>
              <a:t>0-2</a:t>
            </a:r>
            <a:r>
              <a:rPr sz="1800" spc="-19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1155" y="5553456"/>
            <a:ext cx="911351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8892">
              <a:lnSpc>
                <a:spcPct val="101725"/>
              </a:lnSpc>
              <a:spcBef>
                <a:spcPts val="325"/>
              </a:spcBef>
            </a:pPr>
            <a:r>
              <a:rPr lang="en-IN" dirty="0" smtClean="0">
                <a:latin typeface="Calibri"/>
                <a:cs typeface="Calibri"/>
              </a:rPr>
              <a:t>358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336" y="5925312"/>
            <a:ext cx="1607819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391">
              <a:lnSpc>
                <a:spcPct val="101725"/>
              </a:lnSpc>
              <a:spcBef>
                <a:spcPts val="300"/>
              </a:spcBef>
            </a:pPr>
            <a:r>
              <a:rPr sz="1800" spc="0" dirty="0" smtClean="0">
                <a:latin typeface="Calibri"/>
                <a:cs typeface="Calibri"/>
              </a:rPr>
              <a:t>2-4</a:t>
            </a:r>
            <a:r>
              <a:rPr sz="1800" spc="-19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1155" y="5925312"/>
            <a:ext cx="911351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4871" marR="370890" algn="ctr">
              <a:lnSpc>
                <a:spcPct val="101725"/>
              </a:lnSpc>
              <a:spcBef>
                <a:spcPts val="300"/>
              </a:spcBef>
            </a:pPr>
            <a:r>
              <a:rPr lang="en-IN" sz="1800" dirty="0" smtClean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336" y="6295644"/>
            <a:ext cx="1607819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391">
              <a:lnSpc>
                <a:spcPct val="101725"/>
              </a:lnSpc>
              <a:spcBef>
                <a:spcPts val="315"/>
              </a:spcBef>
            </a:pPr>
            <a:r>
              <a:rPr sz="1800" spc="0" dirty="0" smtClean="0">
                <a:latin typeface="Calibri"/>
                <a:cs typeface="Calibri"/>
              </a:rPr>
              <a:t>4-8</a:t>
            </a:r>
            <a:r>
              <a:rPr sz="1800" spc="-19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1155" y="6295644"/>
            <a:ext cx="911351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959" marR="312902" algn="ctr">
              <a:lnSpc>
                <a:spcPct val="101725"/>
              </a:lnSpc>
              <a:spcBef>
                <a:spcPts val="315"/>
              </a:spcBef>
            </a:pPr>
            <a:r>
              <a:rPr lang="en-US" dirty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336" y="6665976"/>
            <a:ext cx="1607819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391">
              <a:lnSpc>
                <a:spcPct val="101725"/>
              </a:lnSpc>
              <a:spcBef>
                <a:spcPts val="325"/>
              </a:spcBef>
            </a:pPr>
            <a:r>
              <a:rPr sz="1800" spc="0" dirty="0" smtClean="0">
                <a:latin typeface="Calibri"/>
                <a:cs typeface="Calibri"/>
              </a:rPr>
              <a:t>&gt;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8 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1155" y="6665976"/>
            <a:ext cx="911351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959" marR="312902" algn="ctr">
              <a:lnSpc>
                <a:spcPct val="101725"/>
              </a:lnSpc>
              <a:spcBef>
                <a:spcPts val="325"/>
              </a:spcBef>
            </a:pPr>
            <a:r>
              <a:rPr lang="en-IN" sz="1800" dirty="0" smtClean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184" y="2447544"/>
            <a:ext cx="8711184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5256">
              <a:lnSpc>
                <a:spcPct val="101725"/>
              </a:lnSpc>
              <a:spcBef>
                <a:spcPts val="325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ty                        </a:t>
            </a:r>
            <a:r>
              <a:rPr sz="1800" b="1" spc="1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n             </a:t>
            </a:r>
            <a:r>
              <a:rPr sz="1800" b="1" spc="1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            </a:t>
            </a:r>
            <a:r>
              <a:rPr sz="1800" b="1" spc="36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               </a:t>
            </a:r>
            <a:r>
              <a:rPr sz="1800" b="1" spc="1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184" y="2819400"/>
            <a:ext cx="8711184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6799">
              <a:lnSpc>
                <a:spcPct val="101725"/>
              </a:lnSpc>
              <a:spcBef>
                <a:spcPts val="300"/>
              </a:spcBef>
            </a:pPr>
            <a:r>
              <a:rPr sz="1800" spc="9" dirty="0" smtClean="0">
                <a:latin typeface="Calibri"/>
                <a:cs typeface="Calibri"/>
              </a:rPr>
              <a:t>Lo</a:t>
            </a:r>
            <a:r>
              <a:rPr sz="1800" spc="0" dirty="0" smtClean="0">
                <a:latin typeface="Calibri"/>
                <a:cs typeface="Calibri"/>
              </a:rPr>
              <a:t>w                               </a:t>
            </a:r>
            <a:r>
              <a:rPr sz="1800" spc="169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0</a:t>
            </a:r>
            <a:r>
              <a:rPr sz="1800" spc="0" dirty="0" smtClean="0">
                <a:latin typeface="Calibri"/>
                <a:cs typeface="Calibri"/>
              </a:rPr>
              <a:t>                       </a:t>
            </a:r>
            <a:r>
              <a:rPr lang="en-IN" spc="221" dirty="0">
                <a:latin typeface="Calibri"/>
                <a:cs typeface="Calibri"/>
              </a:rPr>
              <a:t> </a:t>
            </a:r>
            <a:r>
              <a:rPr lang="en-IN" spc="221" dirty="0" smtClean="0">
                <a:latin typeface="Calibri"/>
                <a:cs typeface="Calibri"/>
              </a:rPr>
              <a:t>08</a:t>
            </a:r>
            <a:r>
              <a:rPr sz="1800" spc="0" dirty="0" smtClean="0">
                <a:latin typeface="Calibri"/>
                <a:cs typeface="Calibri"/>
              </a:rPr>
              <a:t>             </a:t>
            </a:r>
            <a:r>
              <a:rPr lang="en-US" sz="1800" spc="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       </a:t>
            </a:r>
            <a:r>
              <a:rPr lang="en-US" spc="79" dirty="0" smtClean="0">
                <a:latin typeface="Calibri"/>
                <a:cs typeface="Calibri"/>
              </a:rPr>
              <a:t>08</a:t>
            </a:r>
            <a:r>
              <a:rPr sz="1800" spc="0" dirty="0" smtClean="0">
                <a:latin typeface="Calibri"/>
                <a:cs typeface="Calibri"/>
              </a:rPr>
              <a:t>                          </a:t>
            </a:r>
            <a:r>
              <a:rPr sz="1800" spc="27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184" y="3188207"/>
            <a:ext cx="8711184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0">
              <a:lnSpc>
                <a:spcPct val="101725"/>
              </a:lnSpc>
              <a:spcBef>
                <a:spcPts val="325"/>
              </a:spcBef>
            </a:pP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9" dirty="0" smtClean="0">
                <a:latin typeface="Calibri"/>
                <a:cs typeface="Calibri"/>
              </a:rPr>
              <a:t>o</a:t>
            </a:r>
            <a:r>
              <a:rPr sz="1800" spc="-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mal                            </a:t>
            </a:r>
            <a:r>
              <a:rPr sz="1800" spc="15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0                      </a:t>
            </a:r>
            <a:r>
              <a:rPr sz="1800" spc="169" dirty="0" smtClean="0">
                <a:latin typeface="Calibri"/>
                <a:cs typeface="Calibri"/>
              </a:rPr>
              <a:t> </a:t>
            </a:r>
            <a:r>
              <a:rPr lang="en-IN" sz="1800" spc="169" dirty="0" smtClean="0">
                <a:latin typeface="Calibri"/>
                <a:cs typeface="Calibri"/>
              </a:rPr>
              <a:t> 37</a:t>
            </a:r>
            <a:r>
              <a:rPr sz="1800" spc="0" dirty="0" smtClean="0">
                <a:latin typeface="Calibri"/>
                <a:cs typeface="Calibri"/>
              </a:rPr>
              <a:t>                   </a:t>
            </a:r>
            <a:r>
              <a:rPr lang="en-IN" sz="1800" spc="0" dirty="0" smtClean="0">
                <a:latin typeface="Calibri"/>
                <a:cs typeface="Calibri"/>
              </a:rPr>
              <a:t>  37</a:t>
            </a:r>
            <a:r>
              <a:rPr spc="169" dirty="0" smtClean="0">
                <a:latin typeface="Calibri"/>
                <a:cs typeface="Calibri"/>
              </a:rPr>
              <a:t>                   </a:t>
            </a:r>
            <a:r>
              <a:rPr lang="en-IN" spc="169" dirty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184" y="3560064"/>
            <a:ext cx="8711184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8511">
              <a:lnSpc>
                <a:spcPct val="101725"/>
              </a:lnSpc>
              <a:spcBef>
                <a:spcPts val="325"/>
              </a:spcBef>
            </a:pP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-4" dirty="0" smtClean="0">
                <a:latin typeface="Calibri"/>
                <a:cs typeface="Calibri"/>
              </a:rPr>
              <a:t>ig</a:t>
            </a:r>
            <a:r>
              <a:rPr sz="1800" spc="0" dirty="0" smtClean="0">
                <a:latin typeface="Calibri"/>
                <a:cs typeface="Calibri"/>
              </a:rPr>
              <a:t>h                               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r>
              <a:rPr sz="1800" spc="0" dirty="0" smtClean="0">
                <a:latin typeface="Calibri"/>
                <a:cs typeface="Calibri"/>
              </a:rPr>
              <a:t>                      </a:t>
            </a:r>
            <a:r>
              <a:rPr lang="en-US" spc="169" dirty="0" smtClean="0">
                <a:latin typeface="Calibri"/>
                <a:cs typeface="Calibri"/>
              </a:rPr>
              <a:t>244</a:t>
            </a:r>
            <a:r>
              <a:rPr sz="1800" spc="0" dirty="0" smtClean="0">
                <a:latin typeface="Calibri"/>
                <a:cs typeface="Calibri"/>
              </a:rPr>
              <a:t>                </a:t>
            </a:r>
            <a:r>
              <a:rPr lang="en-US" sz="1800" spc="0" dirty="0" smtClean="0">
                <a:latin typeface="Calibri"/>
                <a:cs typeface="Calibri"/>
              </a:rPr>
              <a:t>  </a:t>
            </a:r>
            <a:r>
              <a:rPr sz="1800" spc="0" dirty="0" smtClean="0">
                <a:latin typeface="Calibri"/>
                <a:cs typeface="Calibri"/>
              </a:rPr>
              <a:t> </a:t>
            </a:r>
            <a:r>
              <a:rPr lang="en-IN" sz="1800" spc="0" dirty="0" smtClean="0">
                <a:latin typeface="Calibri"/>
                <a:cs typeface="Calibri"/>
              </a:rPr>
              <a:t>244</a:t>
            </a:r>
            <a:r>
              <a:rPr spc="169" dirty="0" smtClean="0">
                <a:latin typeface="Calibri"/>
                <a:cs typeface="Calibri"/>
              </a:rPr>
              <a:t>   </a:t>
            </a:r>
            <a:r>
              <a:rPr sz="1800" spc="0" dirty="0" smtClean="0">
                <a:latin typeface="Calibri"/>
                <a:cs typeface="Calibri"/>
              </a:rPr>
              <a:t>                </a:t>
            </a:r>
            <a:r>
              <a:rPr lang="en-IN" sz="1800" spc="0" dirty="0" smtClean="0">
                <a:latin typeface="Calibri"/>
                <a:cs typeface="Calibri"/>
              </a:rPr>
              <a:t>  </a:t>
            </a:r>
            <a:r>
              <a:rPr sz="1800" spc="0" dirty="0" smtClean="0">
                <a:latin typeface="Calibri"/>
                <a:cs typeface="Calibri"/>
              </a:rPr>
              <a:t>  </a:t>
            </a:r>
            <a:r>
              <a:rPr lang="en-US" sz="1800" spc="0" dirty="0" smtClean="0">
                <a:latin typeface="Calibri"/>
                <a:cs typeface="Calibri"/>
              </a:rPr>
              <a:t> </a:t>
            </a:r>
            <a:r>
              <a:rPr sz="1800" spc="221" dirty="0" smtClean="0">
                <a:latin typeface="Calibri"/>
                <a:cs typeface="Calibri"/>
              </a:rPr>
              <a:t> </a:t>
            </a:r>
            <a:r>
              <a:rPr lang="en-IN" sz="1800" spc="221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184" y="3931920"/>
            <a:ext cx="8711184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4879">
              <a:lnSpc>
                <a:spcPct val="101725"/>
              </a:lnSpc>
              <a:spcBef>
                <a:spcPts val="300"/>
              </a:spcBef>
            </a:pPr>
            <a:r>
              <a:rPr sz="1800" spc="0" dirty="0" smtClean="0">
                <a:latin typeface="Calibri"/>
                <a:cs typeface="Calibri"/>
              </a:rPr>
              <a:t>U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29" dirty="0" smtClean="0">
                <a:latin typeface="Calibri"/>
                <a:cs typeface="Calibri"/>
              </a:rPr>
              <a:t>g</a:t>
            </a:r>
            <a:r>
              <a:rPr sz="1800" spc="-4" dirty="0" smtClean="0">
                <a:latin typeface="Calibri"/>
                <a:cs typeface="Calibri"/>
              </a:rPr>
              <a:t>e</a:t>
            </a:r>
            <a:r>
              <a:rPr sz="1800" spc="-2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                           </a:t>
            </a:r>
            <a:r>
              <a:rPr sz="1800" spc="386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r>
              <a:rPr sz="1800" spc="0" dirty="0" smtClean="0">
                <a:latin typeface="Calibri"/>
                <a:cs typeface="Calibri"/>
              </a:rPr>
              <a:t>                      </a:t>
            </a:r>
            <a:r>
              <a:rPr sz="1800" spc="221" dirty="0" smtClean="0">
                <a:latin typeface="Calibri"/>
                <a:cs typeface="Calibri"/>
              </a:rPr>
              <a:t> </a:t>
            </a:r>
            <a:r>
              <a:rPr lang="en-US" sz="1800" spc="221" dirty="0" smtClean="0">
                <a:latin typeface="Calibri"/>
                <a:cs typeface="Calibri"/>
              </a:rPr>
              <a:t> 70</a:t>
            </a:r>
            <a:r>
              <a:rPr sz="1800" spc="0" dirty="0" smtClean="0">
                <a:latin typeface="Calibri"/>
                <a:cs typeface="Calibri"/>
              </a:rPr>
              <a:t>                     </a:t>
            </a:r>
            <a:r>
              <a:rPr lang="en-US" sz="1800" spc="0" dirty="0" smtClean="0">
                <a:latin typeface="Calibri"/>
                <a:cs typeface="Calibri"/>
              </a:rPr>
              <a:t> 70</a:t>
            </a:r>
            <a:r>
              <a:rPr sz="1800" spc="0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                    </a:t>
            </a:r>
            <a:r>
              <a:rPr lang="en-IN" sz="1800" spc="0" dirty="0" smtClean="0">
                <a:latin typeface="Calibri"/>
                <a:cs typeface="Calibri"/>
              </a:rPr>
              <a:t>   </a:t>
            </a:r>
            <a:r>
              <a:rPr sz="1800" spc="0" dirty="0" smtClean="0">
                <a:latin typeface="Calibri"/>
                <a:cs typeface="Calibri"/>
              </a:rPr>
              <a:t>  </a:t>
            </a:r>
            <a:r>
              <a:rPr lang="en-US" spc="271" dirty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0184" y="4300728"/>
            <a:ext cx="8711184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6320">
              <a:lnSpc>
                <a:spcPct val="101725"/>
              </a:lnSpc>
              <a:spcBef>
                <a:spcPts val="325"/>
              </a:spcBef>
            </a:pPr>
            <a:r>
              <a:rPr sz="1800" spc="-154" dirty="0" smtClean="0">
                <a:latin typeface="Calibri"/>
                <a:cs typeface="Calibri"/>
              </a:rPr>
              <a:t>T</a:t>
            </a:r>
            <a:r>
              <a:rPr sz="1800" spc="9" dirty="0" smtClean="0">
                <a:latin typeface="Calibri"/>
                <a:cs typeface="Calibri"/>
              </a:rPr>
              <a:t>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                             </a:t>
            </a:r>
            <a:r>
              <a:rPr sz="1800" spc="246" dirty="0" smtClean="0">
                <a:latin typeface="Calibri"/>
                <a:cs typeface="Calibri"/>
              </a:rPr>
              <a:t> </a:t>
            </a:r>
            <a:r>
              <a:rPr lang="en-US" sz="1800" spc="246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r>
              <a:rPr sz="1800" spc="0" dirty="0" smtClean="0">
                <a:latin typeface="Calibri"/>
                <a:cs typeface="Calibri"/>
              </a:rPr>
              <a:t>                     </a:t>
            </a:r>
            <a:r>
              <a:rPr lang="en-US" sz="1800" spc="0" dirty="0" smtClean="0">
                <a:latin typeface="Calibri"/>
                <a:cs typeface="Calibri"/>
              </a:rPr>
              <a:t> </a:t>
            </a:r>
            <a:r>
              <a:rPr sz="1800" spc="119" dirty="0" smtClean="0">
                <a:latin typeface="Calibri"/>
                <a:cs typeface="Calibri"/>
              </a:rPr>
              <a:t> </a:t>
            </a:r>
            <a:r>
              <a:rPr lang="en-IN" sz="1800" spc="119" dirty="0" smtClean="0">
                <a:latin typeface="Calibri"/>
                <a:cs typeface="Calibri"/>
              </a:rPr>
              <a:t>359</a:t>
            </a:r>
            <a:r>
              <a:rPr sz="1800" spc="0" dirty="0" smtClean="0">
                <a:latin typeface="Calibri"/>
                <a:cs typeface="Calibri"/>
              </a:rPr>
              <a:t>                  </a:t>
            </a:r>
            <a:r>
              <a:rPr lang="en-US" sz="1800" spc="0" dirty="0" smtClean="0">
                <a:latin typeface="Calibri"/>
                <a:cs typeface="Calibri"/>
              </a:rPr>
              <a:t> 359</a:t>
            </a:r>
            <a:r>
              <a:rPr spc="119" dirty="0" smtClean="0">
                <a:latin typeface="Calibri"/>
                <a:cs typeface="Calibri"/>
              </a:rPr>
              <a:t>        </a:t>
            </a:r>
            <a:r>
              <a:rPr sz="1800" spc="0" dirty="0" smtClean="0">
                <a:latin typeface="Calibri"/>
                <a:cs typeface="Calibri"/>
              </a:rPr>
              <a:t>           </a:t>
            </a:r>
            <a:r>
              <a:rPr lang="en-IN" sz="1800" spc="0" dirty="0" smtClean="0">
                <a:latin typeface="Calibri"/>
                <a:cs typeface="Calibri"/>
              </a:rPr>
              <a:t>   </a:t>
            </a:r>
            <a:r>
              <a:rPr sz="1800" spc="0" dirty="0" smtClean="0">
                <a:latin typeface="Calibri"/>
                <a:cs typeface="Calibri"/>
              </a:rPr>
              <a:t> </a:t>
            </a:r>
            <a:r>
              <a:rPr sz="1800" spc="221" dirty="0" smtClean="0">
                <a:latin typeface="Calibri"/>
                <a:cs typeface="Calibri"/>
              </a:rPr>
              <a:t> </a:t>
            </a:r>
            <a:r>
              <a:rPr lang="en-US" sz="1800" spc="0" dirty="0" smtClean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95" name="Chart 94"/>
          <p:cNvGraphicFramePr/>
          <p:nvPr>
            <p:extLst>
              <p:ext uri="{D42A27DB-BD31-4B8C-83A1-F6EECF244321}">
                <p14:modId xmlns="" xmlns:p14="http://schemas.microsoft.com/office/powerpoint/2010/main" val="2540410638"/>
              </p:ext>
            </p:extLst>
          </p:nvPr>
        </p:nvGraphicFramePr>
        <p:xfrm>
          <a:off x="3847365" y="4937850"/>
          <a:ext cx="5753835" cy="234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object 7"/>
          <p:cNvSpPr/>
          <p:nvPr/>
        </p:nvSpPr>
        <p:spPr>
          <a:xfrm>
            <a:off x="460248" y="914400"/>
            <a:ext cx="9369552" cy="647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081" y="1337340"/>
            <a:ext cx="8328437" cy="4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 Arrow 17"/>
          <p:cNvSpPr/>
          <p:nvPr/>
        </p:nvSpPr>
        <p:spPr>
          <a:xfrm flipH="1">
            <a:off x="1242986" y="4814894"/>
            <a:ext cx="168594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</a:t>
            </a:r>
            <a:r>
              <a:rPr lang="en-US" dirty="0" smtClean="0"/>
              <a:t>lick Here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568" y="314235"/>
            <a:ext cx="697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OPJS website link: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://www.opjindalschoolpatratu.com/</a:t>
            </a:r>
            <a:endParaRPr lang="en-US" dirty="0"/>
          </a:p>
          <a:p>
            <a:r>
              <a:rPr lang="en-US" dirty="0" smtClean="0"/>
              <a:t>Click on “Pay </a:t>
            </a:r>
            <a:r>
              <a:rPr lang="en-US" dirty="0"/>
              <a:t>your fee using </a:t>
            </a:r>
            <a:r>
              <a:rPr lang="en-US" dirty="0" smtClean="0"/>
              <a:t>SBI Collect”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100902" y="6100778"/>
            <a:ext cx="2143140" cy="9286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1063752" y="2170176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37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3752" y="2542031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3752" y="2912364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63752" y="3282696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3752" y="3654552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63752" y="4024883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3752" y="1799844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5454" y="320900"/>
            <a:ext cx="750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Below screen appears. Click </a:t>
            </a:r>
            <a:r>
              <a:rPr lang="en-US" dirty="0"/>
              <a:t>the check box and then </a:t>
            </a:r>
            <a:r>
              <a:rPr lang="en-US" dirty="0" smtClean="0"/>
              <a:t>click on “Proceed” button.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069848" y="1799844"/>
            <a:ext cx="6566915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1725"/>
              </a:lnSpc>
              <a:spcBef>
                <a:spcPts val="315"/>
              </a:spcBef>
            </a:pP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                      </a:t>
            </a:r>
            <a:r>
              <a:rPr sz="1800" b="1" spc="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n                 </a:t>
            </a:r>
            <a:r>
              <a:rPr sz="1800" b="1" spc="1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              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3" y="1066800"/>
            <a:ext cx="803625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5"/>
          <p:cNvSpPr>
            <a:spLocks noChangeArrowheads="1"/>
          </p:cNvSpPr>
          <p:nvPr/>
        </p:nvSpPr>
        <p:spPr bwMode="auto">
          <a:xfrm>
            <a:off x="5153025" y="5486400"/>
            <a:ext cx="1228725" cy="3810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Left Arrow 15"/>
          <p:cNvSpPr>
            <a:spLocks noChangeArrowheads="1"/>
          </p:cNvSpPr>
          <p:nvPr/>
        </p:nvSpPr>
        <p:spPr bwMode="auto">
          <a:xfrm flipH="1">
            <a:off x="152400" y="5181600"/>
            <a:ext cx="1336343" cy="381000"/>
          </a:xfrm>
          <a:prstGeom prst="leftArrow">
            <a:avLst>
              <a:gd name="adj1" fmla="val 42686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1063752" y="2170176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37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3752" y="2542031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3752" y="3654552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3752" y="1799844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5454" y="320900"/>
            <a:ext cx="8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New window opens. Select “</a:t>
            </a:r>
            <a:r>
              <a:rPr lang="en-US" b="1" dirty="0"/>
              <a:t>State of Corporate / Institution” </a:t>
            </a:r>
            <a:r>
              <a:rPr lang="en-US" dirty="0"/>
              <a:t>as Jharkhand  from drop down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069848" y="1799844"/>
            <a:ext cx="6566915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1725"/>
              </a:lnSpc>
              <a:spcBef>
                <a:spcPts val="315"/>
              </a:spcBef>
            </a:pP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                      </a:t>
            </a:r>
            <a:r>
              <a:rPr sz="1800" b="1" spc="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n                 </a:t>
            </a:r>
            <a:r>
              <a:rPr sz="1800" b="1" spc="1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              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" y="967231"/>
            <a:ext cx="10047271" cy="63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eft Arrow 15"/>
          <p:cNvSpPr>
            <a:spLocks noChangeArrowheads="1"/>
          </p:cNvSpPr>
          <p:nvPr/>
        </p:nvSpPr>
        <p:spPr bwMode="auto">
          <a:xfrm>
            <a:off x="4664904" y="4343400"/>
            <a:ext cx="4813466" cy="381000"/>
          </a:xfrm>
          <a:prstGeom prst="leftArrow">
            <a:avLst>
              <a:gd name="adj1" fmla="val 49999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State of Corporate/Institution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8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1063752" y="2170176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37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3752" y="2542031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3752" y="3654552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34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3752" y="1799844"/>
            <a:ext cx="8220456" cy="0"/>
          </a:xfrm>
          <a:custGeom>
            <a:avLst/>
            <a:gdLst/>
            <a:ahLst/>
            <a:cxnLst/>
            <a:rect l="l" t="t" r="r" b="b"/>
            <a:pathLst>
              <a:path w="8220456">
                <a:moveTo>
                  <a:pt x="0" y="0"/>
                </a:moveTo>
                <a:lnTo>
                  <a:pt x="822045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5454" y="320900"/>
            <a:ext cx="849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From drop down select the state as Jharkhand in the  </a:t>
            </a:r>
            <a:r>
              <a:rPr lang="en-US" dirty="0"/>
              <a:t>“</a:t>
            </a:r>
            <a:r>
              <a:rPr lang="en-US" b="1" dirty="0"/>
              <a:t>State of Corporate / Institution” </a:t>
            </a:r>
            <a:r>
              <a:rPr lang="en-US" dirty="0" smtClean="0"/>
              <a:t>category.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1069848" y="1799844"/>
            <a:ext cx="6566915" cy="370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1725"/>
              </a:lnSpc>
              <a:spcBef>
                <a:spcPts val="315"/>
              </a:spcBef>
            </a:pP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                      </a:t>
            </a:r>
            <a:r>
              <a:rPr sz="1800" b="1" spc="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n                 </a:t>
            </a:r>
            <a:r>
              <a:rPr sz="1800" b="1" spc="1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              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7231"/>
            <a:ext cx="9982200" cy="642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 Arrow 15"/>
          <p:cNvSpPr>
            <a:spLocks noChangeArrowheads="1"/>
          </p:cNvSpPr>
          <p:nvPr/>
        </p:nvSpPr>
        <p:spPr bwMode="auto">
          <a:xfrm>
            <a:off x="4711534" y="3733800"/>
            <a:ext cx="4432466" cy="381000"/>
          </a:xfrm>
          <a:prstGeom prst="leftArrow">
            <a:avLst>
              <a:gd name="adj1" fmla="val 49999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State as Jharkhand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7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170" y="228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</a:t>
            </a:r>
            <a:r>
              <a:rPr lang="en-US" b="1" dirty="0" smtClean="0"/>
              <a:t> “Type of Corporate / Institution” </a:t>
            </a:r>
            <a:r>
              <a:rPr lang="en-US" dirty="0" smtClean="0"/>
              <a:t>as Educational Institution from drop down</a:t>
            </a:r>
            <a:r>
              <a:rPr lang="en-US" b="1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982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15"/>
          <p:cNvSpPr>
            <a:spLocks noChangeArrowheads="1"/>
          </p:cNvSpPr>
          <p:nvPr/>
        </p:nvSpPr>
        <p:spPr bwMode="auto">
          <a:xfrm>
            <a:off x="4861446" y="4724400"/>
            <a:ext cx="3429000" cy="6858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Educational Institution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1810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170" y="228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select “</a:t>
            </a:r>
            <a:r>
              <a:rPr lang="en-US" b="1" dirty="0"/>
              <a:t>State of Corporate / </a:t>
            </a:r>
            <a:r>
              <a:rPr lang="en-US" b="1" dirty="0" smtClean="0"/>
              <a:t>Institution as Jharkhand” and  “Type of Corporate / Institution as Educational Institutions”  </a:t>
            </a:r>
            <a:r>
              <a:rPr lang="en-US" dirty="0"/>
              <a:t>then click to </a:t>
            </a:r>
            <a:r>
              <a:rPr lang="en-US" b="1" dirty="0"/>
              <a:t>Go</a:t>
            </a:r>
            <a:r>
              <a:rPr lang="en-US" dirty="0"/>
              <a:t> </a:t>
            </a:r>
            <a:r>
              <a:rPr lang="en-US" dirty="0" smtClean="0"/>
              <a:t>button.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" y="1151930"/>
            <a:ext cx="10021834" cy="63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15"/>
          <p:cNvSpPr>
            <a:spLocks noChangeArrowheads="1"/>
          </p:cNvSpPr>
          <p:nvPr/>
        </p:nvSpPr>
        <p:spPr bwMode="auto">
          <a:xfrm>
            <a:off x="5257800" y="4648200"/>
            <a:ext cx="3429000" cy="6858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Click Here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1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777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57200" y="1524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 Select </a:t>
            </a:r>
            <a:r>
              <a:rPr lang="en-US" dirty="0" smtClean="0"/>
              <a:t>“</a:t>
            </a:r>
            <a:r>
              <a:rPr lang="en-US" b="1" dirty="0" smtClean="0"/>
              <a:t>Educational </a:t>
            </a:r>
            <a:r>
              <a:rPr lang="en-US" b="1" dirty="0"/>
              <a:t>Institutions </a:t>
            </a:r>
            <a:r>
              <a:rPr lang="en-US" b="1" dirty="0" smtClean="0"/>
              <a:t>Name” </a:t>
            </a:r>
            <a:r>
              <a:rPr lang="en-US" dirty="0"/>
              <a:t>as OP Jindal </a:t>
            </a:r>
            <a:r>
              <a:rPr lang="en-US" dirty="0" smtClean="0"/>
              <a:t>School as in drop down and click on submit button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" y="838200"/>
            <a:ext cx="987254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15"/>
          <p:cNvSpPr>
            <a:spLocks noChangeArrowheads="1"/>
          </p:cNvSpPr>
          <p:nvPr/>
        </p:nvSpPr>
        <p:spPr bwMode="auto">
          <a:xfrm>
            <a:off x="6477000" y="5334000"/>
            <a:ext cx="3429000" cy="6858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Enter Educational Institution Name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7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window opens asking “Payment Category” and “Enter Admission Number” of respective student.</a:t>
            </a:r>
            <a:endParaRPr lang="en-US" dirty="0"/>
          </a:p>
        </p:txBody>
      </p:sp>
      <p:pic>
        <p:nvPicPr>
          <p:cNvPr id="512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Left Arrow 15"/>
          <p:cNvSpPr>
            <a:spLocks noChangeArrowheads="1"/>
          </p:cNvSpPr>
          <p:nvPr/>
        </p:nvSpPr>
        <p:spPr bwMode="auto">
          <a:xfrm>
            <a:off x="5151888" y="5029200"/>
            <a:ext cx="1228725" cy="381000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Left Arrow 15"/>
          <p:cNvSpPr>
            <a:spLocks noChangeArrowheads="1"/>
          </p:cNvSpPr>
          <p:nvPr/>
        </p:nvSpPr>
        <p:spPr bwMode="auto">
          <a:xfrm>
            <a:off x="4343400" y="4661848"/>
            <a:ext cx="3733800" cy="367352"/>
          </a:xfrm>
          <a:prstGeom prst="lef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 Admission number of student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Left Arrow 15"/>
          <p:cNvSpPr>
            <a:spLocks noChangeArrowheads="1"/>
          </p:cNvSpPr>
          <p:nvPr/>
        </p:nvSpPr>
        <p:spPr bwMode="auto">
          <a:xfrm>
            <a:off x="4664904" y="4038600"/>
            <a:ext cx="3412296" cy="381000"/>
          </a:xfrm>
          <a:prstGeom prst="leftArrow">
            <a:avLst>
              <a:gd name="adj1" fmla="val 49999"/>
              <a:gd name="adj2" fmla="val 4999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Choose payment category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1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404</Words>
  <Application>Microsoft Office PowerPoint</Application>
  <PresentationFormat>Custom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Biswabhusan Chakra/IT</dc:creator>
  <cp:lastModifiedBy>Administrator</cp:lastModifiedBy>
  <cp:revision>237</cp:revision>
  <cp:lastPrinted>2019-10-21T12:21:07Z</cp:lastPrinted>
  <dcterms:modified xsi:type="dcterms:W3CDTF">2022-06-17T07:01:19Z</dcterms:modified>
</cp:coreProperties>
</file>